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0" r:id="rId6"/>
    <p:sldId id="262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54" autoAdjust="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856C4-0A5C-405A-8CCD-6D88FD0F66C1}" type="datetimeFigureOut">
              <a:rPr lang="en-GB" smtClean="0"/>
              <a:pPr/>
              <a:t>11/12/2012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8A660-091A-465F-9751-1BBDA6516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8A660-091A-465F-9751-1BBDA65168D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front com"/>
          <p:cNvPicPr>
            <a:picLocks noChangeAspect="1" noChangeArrowheads="1"/>
          </p:cNvPicPr>
          <p:nvPr/>
        </p:nvPicPr>
        <p:blipFill>
          <a:blip r:embed="rId2" cstate="print"/>
          <a:srcRect l="8195" t="3648" r="7840" b="7307"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916113"/>
            <a:ext cx="7772400" cy="1441450"/>
          </a:xfrm>
        </p:spPr>
        <p:txBody>
          <a:bodyPr/>
          <a:lstStyle>
            <a:lvl1pPr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357563"/>
            <a:ext cx="7775575" cy="1223962"/>
          </a:xfrm>
        </p:spPr>
        <p:txBody>
          <a:bodyPr/>
          <a:lstStyle>
            <a:lvl1pPr marL="0" indent="0"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142875"/>
            <a:ext cx="1871662" cy="5878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42875"/>
            <a:ext cx="5464175" cy="5878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77813" y="1638300"/>
            <a:ext cx="8408987" cy="45434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65100" y="6356350"/>
            <a:ext cx="785653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021638" y="6356350"/>
            <a:ext cx="66516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A7CFF-BE58-4C98-A7B3-C50C1FFCB1A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989138"/>
            <a:ext cx="366712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989138"/>
            <a:ext cx="3668712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front com"/>
          <p:cNvPicPr>
            <a:picLocks noChangeAspect="1" noChangeArrowheads="1"/>
          </p:cNvPicPr>
          <p:nvPr/>
        </p:nvPicPr>
        <p:blipFill>
          <a:blip r:embed="rId14" cstate="print"/>
          <a:srcRect l="8195" t="3648" r="7840" b="77693"/>
          <a:stretch>
            <a:fillRect/>
          </a:stretch>
        </p:blipFill>
        <p:spPr bwMode="auto">
          <a:xfrm>
            <a:off x="0" y="0"/>
            <a:ext cx="9144000" cy="14366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42875"/>
            <a:ext cx="5400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989138"/>
            <a:ext cx="748823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700">
          <a:solidFill>
            <a:srgbClr val="7B797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700">
          <a:solidFill>
            <a:srgbClr val="7B797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700">
          <a:solidFill>
            <a:srgbClr val="7B797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700">
          <a:solidFill>
            <a:srgbClr val="7B797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lis/decc/regulation/rrc.html" TargetMode="External"/><Relationship Id="rId3" Type="http://schemas.openxmlformats.org/officeDocument/2006/relationships/hyperlink" Target="http://lis/decc/delivery/approvals.html" TargetMode="External"/><Relationship Id="rId7" Type="http://schemas.openxmlformats.org/officeDocument/2006/relationships/hyperlink" Target="http://lis/decc/cabinet/index.html" TargetMode="External"/><Relationship Id="rId12" Type="http://schemas.openxmlformats.org/officeDocument/2006/relationships/hyperlink" Target="http://lis/decc/communications/stakeholder-engagement/database.html" TargetMode="External"/><Relationship Id="rId2" Type="http://schemas.openxmlformats.org/officeDocument/2006/relationships/hyperlink" Target="http://lis/decc/ministers-teams/ministers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lis/decc/governance/index.html" TargetMode="External"/><Relationship Id="rId11" Type="http://schemas.openxmlformats.org/officeDocument/2006/relationships/hyperlink" Target="http://intranet.defra.gsi.gov.uk/working/policy-cycle/index.asp" TargetMode="External"/><Relationship Id="rId5" Type="http://schemas.openxmlformats.org/officeDocument/2006/relationships/hyperlink" Target="http://lis/decc/governance/evaluation-board.html" TargetMode="External"/><Relationship Id="rId10" Type="http://schemas.openxmlformats.org/officeDocument/2006/relationships/hyperlink" Target="http://www.nationalschool.gov.uk/policyhub/" TargetMode="External"/><Relationship Id="rId4" Type="http://schemas.openxmlformats.org/officeDocument/2006/relationships/hyperlink" Target="http://www.decc.gov.uk/en/content/cms/statistics/analysts_group/analysts_group.aspx" TargetMode="External"/><Relationship Id="rId9" Type="http://schemas.openxmlformats.org/officeDocument/2006/relationships/hyperlink" Target="http://lis/decc/regulation/rpc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dam.cooper@decc.gsi.gov.uk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Social science and Policy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Working with DECC</a:t>
            </a:r>
          </a:p>
          <a:p>
            <a:endParaRPr lang="en-GB" dirty="0" smtClean="0"/>
          </a:p>
          <a:p>
            <a:r>
              <a:rPr lang="en-GB" sz="2800" dirty="0" smtClean="0"/>
              <a:t>Presentation to the BSA Climate Change Study Group, 26 Oct 2012</a:t>
            </a:r>
            <a:endParaRPr lang="en-GB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03895"/>
            <a:ext cx="5400675" cy="504825"/>
          </a:xfrm>
        </p:spPr>
        <p:txBody>
          <a:bodyPr/>
          <a:lstStyle/>
          <a:p>
            <a:r>
              <a:rPr lang="en-GB" sz="2800" dirty="0" smtClean="0"/>
              <a:t>Agenda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488237" cy="4032250"/>
          </a:xfrm>
        </p:spPr>
        <p:txBody>
          <a:bodyPr/>
          <a:lstStyle/>
          <a:p>
            <a:r>
              <a:rPr lang="en-GB" sz="2400" dirty="0" smtClean="0"/>
              <a:t>Welcome</a:t>
            </a:r>
          </a:p>
          <a:p>
            <a:endParaRPr lang="en-GB" sz="2400" dirty="0" smtClean="0"/>
          </a:p>
          <a:p>
            <a:r>
              <a:rPr lang="en-GB" sz="2400" dirty="0" smtClean="0"/>
              <a:t>Inside-out: presentation on DECC, policy making and social research in government</a:t>
            </a:r>
          </a:p>
          <a:p>
            <a:endParaRPr lang="en-GB" sz="2400" dirty="0" smtClean="0"/>
          </a:p>
          <a:p>
            <a:r>
              <a:rPr lang="en-GB" sz="2400" dirty="0" smtClean="0"/>
              <a:t>Refreshments, mingling and chatting</a:t>
            </a:r>
          </a:p>
          <a:p>
            <a:endParaRPr lang="en-GB" sz="2400" dirty="0" smtClean="0"/>
          </a:p>
          <a:p>
            <a:r>
              <a:rPr lang="en-GB" sz="2400" dirty="0" smtClean="0"/>
              <a:t>Outside-in: experiences of working with DECC</a:t>
            </a:r>
          </a:p>
          <a:p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03895"/>
            <a:ext cx="5400675" cy="504825"/>
          </a:xfrm>
        </p:spPr>
        <p:txBody>
          <a:bodyPr/>
          <a:lstStyle/>
          <a:p>
            <a:r>
              <a:rPr lang="en-GB" sz="2800" dirty="0" smtClean="0"/>
              <a:t>What I’ll cover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488237" cy="4032250"/>
          </a:xfrm>
        </p:spPr>
        <p:txBody>
          <a:bodyPr/>
          <a:lstStyle/>
          <a:p>
            <a:r>
              <a:rPr lang="en-GB" sz="2400" dirty="0" smtClean="0"/>
              <a:t>About DECC</a:t>
            </a:r>
          </a:p>
          <a:p>
            <a:r>
              <a:rPr lang="en-GB" sz="2400" dirty="0" smtClean="0"/>
              <a:t>“Policy making”</a:t>
            </a:r>
          </a:p>
          <a:p>
            <a:r>
              <a:rPr lang="en-GB" sz="2400" dirty="0" smtClean="0"/>
              <a:t>Social Research in Government</a:t>
            </a:r>
          </a:p>
          <a:p>
            <a:r>
              <a:rPr lang="en-GB" sz="2400" dirty="0" smtClean="0"/>
              <a:t>My job</a:t>
            </a:r>
          </a:p>
          <a:p>
            <a:r>
              <a:rPr lang="en-GB" sz="2400" dirty="0" smtClean="0"/>
              <a:t>Working with and for DECC social research</a:t>
            </a:r>
          </a:p>
          <a:p>
            <a:pPr lvl="1"/>
            <a:r>
              <a:rPr lang="en-GB" sz="2400" dirty="0" smtClean="0"/>
              <a:t>Case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13" y="293688"/>
            <a:ext cx="6400800" cy="935037"/>
          </a:xfrm>
        </p:spPr>
        <p:txBody>
          <a:bodyPr/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DECC’s policy portfolio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21638" y="6356350"/>
            <a:ext cx="66516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06B7544-0CEA-4936-A33D-2135D2A6D28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57187" y="3216747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857500" y="3216747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714500" y="3216747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285875" y="2788122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771775" y="1484784"/>
            <a:ext cx="3816350" cy="598487"/>
          </a:xfrm>
          <a:prstGeom prst="rect">
            <a:avLst/>
          </a:prstGeom>
          <a:solidFill>
            <a:srgbClr val="8064A2"/>
          </a:solidFill>
          <a:ln w="12700" algn="ctr">
            <a:solidFill>
              <a:srgbClr val="5C477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200" b="1">
                <a:solidFill>
                  <a:srgbClr val="FFFFFF"/>
                </a:solidFill>
                <a:latin typeface="Calibri" pitchFamily="34" charset="0"/>
              </a:rPr>
              <a:t>Department of Energy &amp; Climate Change</a:t>
            </a:r>
          </a:p>
          <a:p>
            <a:pPr algn="ctr"/>
            <a:r>
              <a:rPr lang="en-GB" sz="1200" b="1">
                <a:solidFill>
                  <a:srgbClr val="FFFFFF"/>
                </a:solidFill>
                <a:latin typeface="Calibri" pitchFamily="34" charset="0"/>
              </a:rPr>
              <a:t>MOIRA WALLACE </a:t>
            </a:r>
          </a:p>
          <a:p>
            <a:pPr algn="ctr"/>
            <a:r>
              <a:rPr lang="en-GB" sz="1200" b="1">
                <a:solidFill>
                  <a:srgbClr val="FFFFFF"/>
                </a:solidFill>
                <a:latin typeface="Calibri" pitchFamily="34" charset="0"/>
              </a:rPr>
              <a:t>Permanent Secretary</a:t>
            </a:r>
          </a:p>
          <a:p>
            <a:pPr algn="ctr"/>
            <a:endParaRPr lang="en-GB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57563" y="3788246"/>
            <a:ext cx="785812" cy="5794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Int’l Climate Change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Pete Betts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3788246"/>
            <a:ext cx="642938" cy="5794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Heat &amp; Industry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Stephen Martin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55650" y="3788246"/>
            <a:ext cx="744538" cy="5794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Green Deal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Tracy </a:t>
            </a:r>
            <a:r>
              <a:rPr lang="en-GB" sz="800" b="1" kern="0" dirty="0" err="1">
                <a:solidFill>
                  <a:srgbClr val="000000"/>
                </a:solidFill>
                <a:latin typeface="+mn-lt"/>
              </a:rPr>
              <a:t>Vegro</a:t>
            </a:r>
            <a:endParaRPr lang="en-GB" sz="800" b="1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55875" y="3788246"/>
            <a:ext cx="739775" cy="5794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Fuel Poverty &amp; Smart Meters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 err="1">
                <a:solidFill>
                  <a:srgbClr val="000000"/>
                </a:solidFill>
                <a:latin typeface="+mn-lt"/>
              </a:rPr>
              <a:t>Daron</a:t>
            </a: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 Walker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19250" y="3788246"/>
            <a:ext cx="809625" cy="584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Smart Meters Programme Delivery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Rob Turner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42875" y="2826221"/>
            <a:ext cx="3349625" cy="3794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Energy Efficiency Deployment Office (EEDO)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David Purdy (t/p)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42875" y="3288184"/>
            <a:ext cx="1071563" cy="357187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Customer Insight &amp; Engagement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Liz Owen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285875" y="3288184"/>
            <a:ext cx="1071563" cy="357187"/>
          </a:xfrm>
          <a:prstGeom prst="roundRect">
            <a:avLst/>
          </a:prstGeom>
          <a:noFill/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Energy Efficiency Delivery Office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Trevor Hutchings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428875" y="3288184"/>
            <a:ext cx="1063625" cy="357187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Economics &amp; Analysis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Sam Thomas (t/p)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42875" y="2216621"/>
            <a:ext cx="3643313" cy="5000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</a:rPr>
              <a:t>International Climate Change and Energy Efficiency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</a:rPr>
              <a:t>Phil Wynn Owen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357688" y="3216746"/>
            <a:ext cx="677862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Energy Markets &amp; Networks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Jonathan </a:t>
            </a:r>
            <a:r>
              <a:rPr lang="en-GB" sz="800" b="1" kern="0" dirty="0" err="1">
                <a:solidFill>
                  <a:srgbClr val="000000"/>
                </a:solidFill>
                <a:latin typeface="+mn-lt"/>
              </a:rPr>
              <a:t>Brearley</a:t>
            </a:r>
            <a:endParaRPr lang="en-GB" sz="800" b="1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124450" y="3216746"/>
            <a:ext cx="668338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Int’l, EU &amp; Energy Security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Edmund </a:t>
            </a:r>
            <a:r>
              <a:rPr lang="en-GB" sz="800" b="1" kern="0" dirty="0" err="1">
                <a:solidFill>
                  <a:srgbClr val="000000"/>
                </a:solidFill>
                <a:latin typeface="+mn-lt"/>
              </a:rPr>
              <a:t>Hosker</a:t>
            </a:r>
            <a:endParaRPr lang="en-GB" sz="800" b="1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838825" y="3216746"/>
            <a:ext cx="657225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3600" rIns="3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Energy Development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Jim Campbell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551613" y="3216746"/>
            <a:ext cx="612775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3600" rIns="3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Commercial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Hugo Robson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219950" y="3216746"/>
            <a:ext cx="638175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OCCS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Adam Dawson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929563" y="3216746"/>
            <a:ext cx="627062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ORED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Hugh McNeal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599488" y="3216746"/>
            <a:ext cx="544512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OND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n-lt"/>
              </a:rPr>
              <a:t>Mark </a:t>
            </a:r>
            <a:r>
              <a:rPr lang="en-GB" sz="800" b="1" kern="0" dirty="0" err="1">
                <a:solidFill>
                  <a:srgbClr val="000000"/>
                </a:solidFill>
                <a:latin typeface="+mn-lt"/>
              </a:rPr>
              <a:t>Higson</a:t>
            </a:r>
            <a:endParaRPr lang="en-GB" sz="800" b="1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786313" y="2216621"/>
            <a:ext cx="4297362" cy="50006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</a:rPr>
              <a:t>Energy Markets &amp; Infrastructure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</a:rPr>
              <a:t>Simon </a:t>
            </a:r>
            <a:r>
              <a:rPr lang="en-GB" sz="1200" b="1" kern="0" dirty="0" err="1">
                <a:solidFill>
                  <a:srgbClr val="000000"/>
                </a:solidFill>
                <a:latin typeface="+mn-lt"/>
              </a:rPr>
              <a:t>Virley</a:t>
            </a:r>
            <a:endParaRPr lang="en-GB" sz="1200" b="1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929063" y="2645246"/>
            <a:ext cx="785812" cy="498475"/>
          </a:xfrm>
          <a:prstGeom prst="roundRect">
            <a:avLst/>
          </a:prstGeom>
          <a:noFill/>
          <a:ln w="12700" cap="flat" cmpd="sng" algn="ctr">
            <a:solidFill>
              <a:srgbClr val="000000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EMI Strategy &amp; </a:t>
            </a:r>
            <a:r>
              <a:rPr lang="en-GB" sz="800" kern="0" dirty="0" err="1">
                <a:solidFill>
                  <a:srgbClr val="000000"/>
                </a:solidFill>
                <a:latin typeface="+mn-lt"/>
              </a:rPr>
              <a:t>Prog</a:t>
            </a:r>
            <a:r>
              <a:rPr lang="en-GB" sz="800" kern="0" dirty="0">
                <a:solidFill>
                  <a:srgbClr val="000000"/>
                </a:solidFill>
                <a:latin typeface="+mn-lt"/>
              </a:rPr>
              <a:t> Office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000000"/>
                </a:solidFill>
                <a:latin typeface="+mn-lt"/>
              </a:rPr>
              <a:t>Patrick Erwin</a:t>
            </a:r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4607719" y="2966715"/>
            <a:ext cx="500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5250657" y="2966715"/>
            <a:ext cx="500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5893594" y="2966715"/>
            <a:ext cx="500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6607969" y="2966715"/>
            <a:ext cx="500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7250907" y="2966715"/>
            <a:ext cx="500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8608219" y="2966715"/>
            <a:ext cx="500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8036719" y="2966715"/>
            <a:ext cx="500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438" y="3716809"/>
            <a:ext cx="3000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-607219" y="3038153"/>
            <a:ext cx="13573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438" y="2359496"/>
            <a:ext cx="71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107406" y="3752528"/>
            <a:ext cx="71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92906" y="3752528"/>
            <a:ext cx="71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1178719" y="3752528"/>
            <a:ext cx="71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36094" y="3752528"/>
            <a:ext cx="71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107532" y="3252465"/>
            <a:ext cx="10715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hape 45"/>
          <p:cNvCxnSpPr>
            <a:stCxn id="27" idx="1"/>
            <a:endCxn id="28" idx="0"/>
          </p:cNvCxnSpPr>
          <p:nvPr/>
        </p:nvCxnSpPr>
        <p:spPr>
          <a:xfrm rot="10800000" flipV="1">
            <a:off x="4321175" y="2465859"/>
            <a:ext cx="465138" cy="17938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8218490" y="5630021"/>
            <a:ext cx="485772" cy="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7389021" y="5667326"/>
            <a:ext cx="5572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6671472" y="5665739"/>
            <a:ext cx="55721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6659563" y="5588744"/>
            <a:ext cx="571500" cy="7921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333399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DECC Legal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Scott Milligan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16200000" flipH="1">
            <a:off x="6091319" y="5593586"/>
            <a:ext cx="41893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265025" y="5627719"/>
            <a:ext cx="490376" cy="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4284664" y="5583981"/>
            <a:ext cx="434975" cy="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7308850" y="5588744"/>
            <a:ext cx="711200" cy="7921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333399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Nuclear </a:t>
            </a:r>
            <a:r>
              <a:rPr lang="en-GB" sz="800" b="1" kern="0" dirty="0" err="1">
                <a:solidFill>
                  <a:srgbClr val="000000"/>
                </a:solidFill>
                <a:latin typeface="+mj-lt"/>
              </a:rPr>
              <a:t>Decommiss-ioning</a:t>
            </a: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 &amp; Security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Vanessa Nicholls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8101013" y="5588744"/>
            <a:ext cx="719137" cy="7921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333399">
                <a:lumMod val="40000"/>
                <a:lumOff val="60000"/>
              </a:srgbClr>
            </a:solidFill>
            <a:prstDash val="dash"/>
          </a:ln>
          <a:effectLst/>
        </p:spPr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 err="1">
                <a:solidFill>
                  <a:srgbClr val="000000"/>
                </a:solidFill>
                <a:latin typeface="+mj-lt"/>
              </a:rPr>
              <a:t>Shex</a:t>
            </a: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 NDA Governance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Mark Russell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5940425" y="5588744"/>
            <a:ext cx="642938" cy="7921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333399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HR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Alison Rumsey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5148263" y="5588744"/>
            <a:ext cx="714375" cy="7921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333399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Finance &amp; Information Services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Vanessa Howlison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140200" y="5588744"/>
            <a:ext cx="719138" cy="78105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333399">
                <a:lumMod val="40000"/>
                <a:lumOff val="60000"/>
              </a:srgbClr>
            </a:solidFill>
            <a:prstDash val="solid"/>
          </a:ln>
          <a:effectLst/>
        </p:spPr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Performance &amp; Planning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kern="0" dirty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kern="0" dirty="0">
                <a:solidFill>
                  <a:srgbClr val="000000"/>
                </a:solidFill>
                <a:latin typeface="+mj-lt"/>
              </a:rPr>
              <a:t>Scott McPherson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4140200" y="4745781"/>
            <a:ext cx="4895850" cy="6429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kern="0" dirty="0">
                <a:solidFill>
                  <a:srgbClr val="000000"/>
                </a:solidFill>
                <a:latin typeface="+mj-lt"/>
              </a:rPr>
              <a:t>Chief Operating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kern="0" dirty="0">
                <a:solidFill>
                  <a:srgbClr val="000000"/>
                </a:solidFill>
                <a:latin typeface="+mj-lt"/>
              </a:rPr>
              <a:t>Wendy Barnes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059113" y="5588744"/>
            <a:ext cx="857250" cy="749300"/>
          </a:xfrm>
          <a:prstGeom prst="roundRect">
            <a:avLst/>
          </a:prstGeom>
          <a:solidFill>
            <a:srgbClr val="B3AA7E"/>
          </a:solidFill>
          <a:ln w="12700">
            <a:solidFill>
              <a:srgbClr val="B3AA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/>
                </a:solidFill>
              </a:rPr>
              <a:t>Science &amp; Innovation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/>
                </a:solidFill>
              </a:rPr>
              <a:t>Paul </a:t>
            </a:r>
            <a:r>
              <a:rPr lang="en-GB" sz="800" b="1" dirty="0" err="1">
                <a:solidFill>
                  <a:schemeClr val="tx1"/>
                </a:solidFill>
              </a:rPr>
              <a:t>Hollinshead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2339752" y="4725144"/>
            <a:ext cx="1575023" cy="642937"/>
          </a:xfrm>
          <a:prstGeom prst="roundRect">
            <a:avLst/>
          </a:prstGeom>
          <a:solidFill>
            <a:srgbClr val="B3AA7E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</a:rPr>
              <a:t>Chief Scientific Advisor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</a:rPr>
              <a:t>David MacKay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285750" y="5603031"/>
            <a:ext cx="831850" cy="7858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/>
                </a:solidFill>
              </a:rPr>
              <a:t>Strategy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/>
                </a:solidFill>
              </a:rPr>
              <a:t>Ravi </a:t>
            </a:r>
            <a:r>
              <a:rPr lang="en-GB" sz="800" b="1" dirty="0" smtClean="0">
                <a:solidFill>
                  <a:schemeClr val="tx1"/>
                </a:solidFill>
              </a:rPr>
              <a:t>Gurumurthy (reporting to Perm Sec)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2124075" y="5588744"/>
            <a:ext cx="857250" cy="7493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21600" rIns="18000" bIns="21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/>
                </a:solidFill>
              </a:rPr>
              <a:t>Chief Economist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/>
                </a:solidFill>
              </a:rPr>
              <a:t>Stephen </a:t>
            </a:r>
            <a:r>
              <a:rPr lang="en-GB" sz="800" b="1" dirty="0" smtClean="0">
                <a:solidFill>
                  <a:schemeClr val="tx1"/>
                </a:solidFill>
              </a:rPr>
              <a:t>Fries (reporting to Perm Sec)</a:t>
            </a: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rot="4440000">
            <a:off x="3459957" y="5464125"/>
            <a:ext cx="214312" cy="6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1187450" y="5588744"/>
            <a:ext cx="811213" cy="7858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rIns="36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solidFill>
                  <a:schemeClr val="tx1"/>
                </a:solidFill>
              </a:rPr>
              <a:t>Communication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64" idx="3"/>
            <a:endCxn id="68" idx="1"/>
          </p:cNvCxnSpPr>
          <p:nvPr/>
        </p:nvCxnSpPr>
        <p:spPr>
          <a:xfrm flipV="1">
            <a:off x="1117600" y="5982444"/>
            <a:ext cx="6985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6588224" cy="935037"/>
          </a:xfrm>
        </p:spPr>
        <p:txBody>
          <a:bodyPr/>
          <a:lstStyle/>
          <a:p>
            <a:r>
              <a:rPr lang="en-GB" dirty="0" smtClean="0"/>
              <a:t>In this Parliament, DECC’s work is arranged around 35 programmes, with 10 of these as top priorities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460432" y="6520259"/>
            <a:ext cx="66516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06B7544-0CEA-4936-A33D-2135D2A6D28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6" name="Rectangle 65"/>
          <p:cNvSpPr/>
          <p:nvPr/>
        </p:nvSpPr>
        <p:spPr>
          <a:xfrm>
            <a:off x="5770535" y="1537000"/>
            <a:ext cx="1625401" cy="475486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Manage </a:t>
            </a:r>
            <a:r>
              <a:rPr lang="en-GB" sz="1000" dirty="0">
                <a:solidFill>
                  <a:srgbClr val="FFFFFF"/>
                </a:solidFill>
              </a:rPr>
              <a:t>our energy legacy responsibly and cost effectively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396136" y="1537000"/>
            <a:ext cx="1595886" cy="475485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solidFill>
                  <a:srgbClr val="FFFFFF"/>
                </a:solidFill>
              </a:rPr>
              <a:t>Delivering secure energy on the way to a low carbon energy future</a:t>
            </a:r>
          </a:p>
        </p:txBody>
      </p:sp>
      <p:sp>
        <p:nvSpPr>
          <p:cNvPr id="68" name="Rectangle 67"/>
          <p:cNvSpPr/>
          <p:nvPr/>
        </p:nvSpPr>
        <p:spPr>
          <a:xfrm rot="5400000">
            <a:off x="-88012" y="3516862"/>
            <a:ext cx="3819324" cy="19288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881544" y="2571601"/>
            <a:ext cx="2976604" cy="3803911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929617" y="2571601"/>
            <a:ext cx="1000101" cy="380389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000065" y="1537000"/>
            <a:ext cx="1762427" cy="475485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Save </a:t>
            </a:r>
            <a:r>
              <a:rPr lang="en-GB" sz="1000" dirty="0">
                <a:solidFill>
                  <a:srgbClr val="FFFFFF"/>
                </a:solidFill>
              </a:rPr>
              <a:t>energy with </a:t>
            </a:r>
            <a:r>
              <a:rPr lang="en-GB" sz="1000" dirty="0" smtClean="0">
                <a:solidFill>
                  <a:srgbClr val="FFFFFF"/>
                </a:solidFill>
              </a:rPr>
              <a:t>the </a:t>
            </a:r>
            <a:r>
              <a:rPr lang="en-GB" sz="1000" dirty="0">
                <a:solidFill>
                  <a:srgbClr val="FFFFFF"/>
                </a:solidFill>
              </a:rPr>
              <a:t>Green Deal and [help to] support vulnerable customers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881324" y="2603803"/>
            <a:ext cx="1904990" cy="230967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04361" y="1537000"/>
            <a:ext cx="1583732" cy="475485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Drive </a:t>
            </a:r>
            <a:r>
              <a:rPr lang="en-GB" sz="1000" dirty="0">
                <a:solidFill>
                  <a:srgbClr val="FFFFFF"/>
                </a:solidFill>
              </a:rPr>
              <a:t>ambitious action on climate change at home and abroad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928939" y="2102160"/>
            <a:ext cx="1857375" cy="339633"/>
          </a:xfrm>
          <a:prstGeom prst="rect">
            <a:avLst/>
          </a:prstGeom>
          <a:noFill/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solidFill>
                  <a:srgbClr val="000000"/>
                </a:solidFill>
              </a:rPr>
              <a:t>International Climate Change and Energy Efficiency Group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676565" y="2096112"/>
            <a:ext cx="1444625" cy="339633"/>
          </a:xfrm>
          <a:prstGeom prst="rect">
            <a:avLst/>
          </a:prstGeom>
          <a:noFill/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solidFill>
                  <a:srgbClr val="000000"/>
                </a:solidFill>
              </a:rPr>
              <a:t>Energy Markets &amp; Infrastructure Group</a:t>
            </a:r>
          </a:p>
        </p:txBody>
      </p:sp>
      <p:sp>
        <p:nvSpPr>
          <p:cNvPr id="78" name="TextBox 84"/>
          <p:cNvSpPr txBox="1">
            <a:spLocks noChangeArrowheads="1"/>
          </p:cNvSpPr>
          <p:nvPr/>
        </p:nvSpPr>
        <p:spPr bwMode="auto">
          <a:xfrm>
            <a:off x="4763" y="1484784"/>
            <a:ext cx="1265237" cy="52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 b="1" dirty="0">
                <a:solidFill>
                  <a:srgbClr val="000000"/>
                </a:solidFill>
                <a:latin typeface="Calibri" pitchFamily="34" charset="0"/>
              </a:rPr>
              <a:t>Business Plan objectives: </a:t>
            </a:r>
          </a:p>
          <a:p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(Level 0)</a:t>
            </a:r>
          </a:p>
        </p:txBody>
      </p:sp>
      <p:sp>
        <p:nvSpPr>
          <p:cNvPr id="79" name="TextBox 85"/>
          <p:cNvSpPr txBox="1">
            <a:spLocks noChangeArrowheads="1"/>
          </p:cNvSpPr>
          <p:nvPr/>
        </p:nvSpPr>
        <p:spPr bwMode="auto">
          <a:xfrm>
            <a:off x="0" y="3487861"/>
            <a:ext cx="931863" cy="184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000" b="1" dirty="0">
                <a:solidFill>
                  <a:srgbClr val="000000"/>
                </a:solidFill>
                <a:latin typeface="Calibri" pitchFamily="34" charset="0"/>
              </a:rPr>
              <a:t>Programmes &amp; Work areas: 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(Level 2 – each with a Programme Board and delivery plan or strategy)</a:t>
            </a:r>
          </a:p>
          <a:p>
            <a:pPr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GB" sz="1000" dirty="0">
                <a:latin typeface="Calibri" pitchFamily="34" charset="0"/>
              </a:rPr>
              <a:t>= </a:t>
            </a:r>
            <a:r>
              <a:rPr lang="en-GB" sz="1000" b="1" dirty="0" smtClean="0">
                <a:latin typeface="Calibri" pitchFamily="34" charset="0"/>
              </a:rPr>
              <a:t>35</a:t>
            </a:r>
            <a:r>
              <a:rPr lang="en-GB" sz="1000" dirty="0" smtClean="0">
                <a:latin typeface="Calibri" pitchFamily="34" charset="0"/>
              </a:rPr>
              <a:t> </a:t>
            </a:r>
            <a:r>
              <a:rPr lang="en-GB" sz="1000" dirty="0">
                <a:latin typeface="Calibri" pitchFamily="34" charset="0"/>
              </a:rPr>
              <a:t>Programmes, including 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BAU</a:t>
            </a:r>
          </a:p>
        </p:txBody>
      </p:sp>
      <p:sp>
        <p:nvSpPr>
          <p:cNvPr id="80" name="TextBox 87"/>
          <p:cNvSpPr txBox="1">
            <a:spLocks noChangeArrowheads="1"/>
          </p:cNvSpPr>
          <p:nvPr/>
        </p:nvSpPr>
        <p:spPr bwMode="auto">
          <a:xfrm>
            <a:off x="4763" y="2096122"/>
            <a:ext cx="1028700" cy="52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 b="1" dirty="0">
                <a:solidFill>
                  <a:srgbClr val="000000"/>
                </a:solidFill>
                <a:latin typeface="Calibri" pitchFamily="34" charset="0"/>
              </a:rPr>
              <a:t>Group level management: </a:t>
            </a:r>
          </a:p>
          <a:p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(Level 1)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260461" y="2096122"/>
            <a:ext cx="1239837" cy="339633"/>
          </a:xfrm>
          <a:prstGeom prst="rect">
            <a:avLst/>
          </a:prstGeom>
          <a:noFill/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solidFill>
                  <a:srgbClr val="000000"/>
                </a:solidFill>
              </a:rPr>
              <a:t>Operations Group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2940228" y="4174096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Industrial Energy Efficiency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868915" y="3405509"/>
            <a:ext cx="785812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Smart Meters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3868909" y="2650267"/>
            <a:ext cx="785812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Fuel Poverty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2946578" y="2650267"/>
            <a:ext cx="785812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Green Deal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8040230" y="3602442"/>
            <a:ext cx="785812" cy="42920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Comms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2940228" y="3405509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Heat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3868928" y="4174096"/>
            <a:ext cx="785812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Int’l Climate Change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5000628" y="2639528"/>
            <a:ext cx="785813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Electricity Market Reform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5000628" y="3385641"/>
            <a:ext cx="785813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EU Policy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5965044" y="4151462"/>
            <a:ext cx="801687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Energy </a:t>
            </a:r>
            <a:r>
              <a:rPr lang="en-GB" sz="900" dirty="0" smtClean="0">
                <a:solidFill>
                  <a:schemeClr val="tx1"/>
                </a:solidFill>
              </a:rPr>
              <a:t>Resilience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5965044" y="3386724"/>
            <a:ext cx="785813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Int’l Energy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929459" y="4900168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Geological </a:t>
            </a:r>
            <a:r>
              <a:rPr lang="en-GB" sz="900" dirty="0">
                <a:solidFill>
                  <a:schemeClr val="tx1"/>
                </a:solidFill>
              </a:rPr>
              <a:t>Disposal Facility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6929459" y="3395440"/>
            <a:ext cx="785813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Carbon Capture &amp; Storage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6929459" y="2639528"/>
            <a:ext cx="785813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Renewables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5965044" y="5647365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UKCS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Oil </a:t>
            </a:r>
            <a:r>
              <a:rPr lang="en-GB" sz="900" dirty="0">
                <a:solidFill>
                  <a:schemeClr val="tx1"/>
                </a:solidFill>
              </a:rPr>
              <a:t>&amp; Gas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5000629" y="5643035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Energy Planning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5965044" y="2639528"/>
            <a:ext cx="785813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Future Electricity Networks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6929459" y="5647365"/>
            <a:ext cx="785813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Coal Liabilities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5965044" y="4904252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Plutonium Mgmt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4994128" y="4896920"/>
            <a:ext cx="785812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New Nuclear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1857362" y="4154477"/>
            <a:ext cx="784225" cy="67775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Finance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1857362" y="3388235"/>
            <a:ext cx="784225" cy="677756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8001055" y="2639528"/>
            <a:ext cx="855663" cy="42943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rgbClr val="000000"/>
                </a:solidFill>
              </a:rPr>
              <a:t>Economics, Statistics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8010618" y="3148983"/>
            <a:ext cx="855663" cy="33887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Strategy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928688" y="5648861"/>
            <a:ext cx="784225" cy="67775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Infrastructure &amp; Information Services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1857362" y="4901669"/>
            <a:ext cx="784225" cy="677756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Planning &amp; </a:t>
            </a:r>
            <a:r>
              <a:rPr lang="en-GB" sz="900" dirty="0" smtClean="0">
                <a:solidFill>
                  <a:schemeClr val="tx1"/>
                </a:solidFill>
              </a:rPr>
              <a:t>Performance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1848447" y="5648861"/>
            <a:ext cx="784225" cy="67775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Private Office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8001055" y="4152971"/>
            <a:ext cx="855663" cy="677756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Climate &amp; Energy Science &amp; Analysis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8001055" y="4901663"/>
            <a:ext cx="855663" cy="677756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Energy </a:t>
            </a:r>
            <a:r>
              <a:rPr lang="en-GB" sz="900" dirty="0" smtClean="0">
                <a:solidFill>
                  <a:schemeClr val="tx1"/>
                </a:solidFill>
              </a:rPr>
              <a:t>Innovation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&amp; Engineering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5000629" y="4150805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Energy Security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8001055" y="5647365"/>
            <a:ext cx="857251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Carbon </a:t>
            </a:r>
            <a:r>
              <a:rPr lang="en-GB" sz="900" dirty="0" smtClean="0">
                <a:solidFill>
                  <a:schemeClr val="bg1"/>
                </a:solidFill>
              </a:rPr>
              <a:t>Budgets &amp; 2050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Pathways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928688" y="4154477"/>
            <a:ext cx="785812" cy="67926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Non </a:t>
            </a:r>
            <a:r>
              <a:rPr lang="en-GB" sz="900" dirty="0" smtClean="0">
                <a:solidFill>
                  <a:schemeClr val="tx1"/>
                </a:solidFill>
              </a:rPr>
              <a:t>Proliferation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928688" y="4901669"/>
            <a:ext cx="784225" cy="67775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tx1"/>
                </a:solidFill>
              </a:rPr>
              <a:t>Legal</a:t>
            </a:r>
          </a:p>
        </p:txBody>
      </p:sp>
      <p:cxnSp>
        <p:nvCxnSpPr>
          <p:cNvPr id="119" name="Straight Connector 118"/>
          <p:cNvCxnSpPr/>
          <p:nvPr/>
        </p:nvCxnSpPr>
        <p:spPr>
          <a:xfrm rot="5400000">
            <a:off x="1797707" y="2509051"/>
            <a:ext cx="107345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120" name="Straight Connector 119"/>
          <p:cNvCxnSpPr/>
          <p:nvPr/>
        </p:nvCxnSpPr>
        <p:spPr>
          <a:xfrm rot="5400000">
            <a:off x="3767618" y="2525151"/>
            <a:ext cx="107345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121" name="Straight Connector 120"/>
          <p:cNvCxnSpPr/>
          <p:nvPr/>
        </p:nvCxnSpPr>
        <p:spPr>
          <a:xfrm rot="5400000">
            <a:off x="6301973" y="2509051"/>
            <a:ext cx="107345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25" name="Rounded Rectangle 124"/>
          <p:cNvSpPr/>
          <p:nvPr/>
        </p:nvSpPr>
        <p:spPr>
          <a:xfrm>
            <a:off x="885007" y="2600824"/>
            <a:ext cx="878681" cy="1511981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NDA Programme</a:t>
            </a:r>
          </a:p>
        </p:txBody>
      </p:sp>
      <p:cxnSp>
        <p:nvCxnSpPr>
          <p:cNvPr id="122" name="Straight Connector 121"/>
          <p:cNvCxnSpPr/>
          <p:nvPr/>
        </p:nvCxnSpPr>
        <p:spPr>
          <a:xfrm rot="5400000">
            <a:off x="8384777" y="2514416"/>
            <a:ext cx="107345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00" name="Rounded Rectangle 99"/>
          <p:cNvSpPr/>
          <p:nvPr/>
        </p:nvSpPr>
        <p:spPr>
          <a:xfrm>
            <a:off x="928688" y="2639528"/>
            <a:ext cx="785812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NDA Programme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928688" y="3386726"/>
            <a:ext cx="785812" cy="679265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>
                <a:solidFill>
                  <a:schemeClr val="bg1"/>
                </a:solidFill>
              </a:rPr>
              <a:t>Civil Nuclear Security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522095" y="2096112"/>
            <a:ext cx="1444625" cy="339633"/>
          </a:xfrm>
          <a:prstGeom prst="rect">
            <a:avLst/>
          </a:prstGeom>
          <a:noFill/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>
                <a:solidFill>
                  <a:srgbClr val="000000"/>
                </a:solidFill>
              </a:rPr>
              <a:t>Strategy and Evidence Group</a:t>
            </a:r>
            <a:endParaRPr lang="en-GB" sz="1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61938" y="260648"/>
            <a:ext cx="6156325" cy="50482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GB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The Policy Delivery Cycle </a:t>
            </a:r>
            <a:br>
              <a:rPr lang="en-GB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“Which Stage am I at?”</a:t>
            </a:r>
          </a:p>
        </p:txBody>
      </p:sp>
      <p:sp>
        <p:nvSpPr>
          <p:cNvPr id="9" name="TextBox 8"/>
          <p:cNvSpPr txBox="1"/>
          <p:nvPr/>
        </p:nvSpPr>
        <p:spPr>
          <a:xfrm rot="2195076">
            <a:off x="4613216" y="2763540"/>
            <a:ext cx="1769971" cy="482045"/>
          </a:xfrm>
          <a:prstGeom prst="rect">
            <a:avLst/>
          </a:prstGeom>
          <a:noFill/>
        </p:spPr>
        <p:txBody>
          <a:bodyPr spcFirstLastPara="1">
            <a:prstTxWarp prst="textArchUp">
              <a:avLst>
                <a:gd name="adj" fmla="val 11067909"/>
              </a:avLst>
            </a:prstTxWarp>
            <a:spAutoFit/>
          </a:bodyPr>
          <a:lstStyle/>
          <a:p>
            <a:pPr>
              <a:defRPr/>
            </a:pPr>
            <a:r>
              <a:rPr lang="en-GB" b="1" dirty="0">
                <a:solidFill>
                  <a:schemeClr val="bg1"/>
                </a:solidFill>
                <a:latin typeface="+mn-lt"/>
              </a:rPr>
              <a:t>Analytical projects</a:t>
            </a:r>
          </a:p>
        </p:txBody>
      </p:sp>
      <p:sp>
        <p:nvSpPr>
          <p:cNvPr id="8" name="Circular Arrow 7"/>
          <p:cNvSpPr/>
          <p:nvPr/>
        </p:nvSpPr>
        <p:spPr>
          <a:xfrm rot="20485646">
            <a:off x="2674938" y="2065338"/>
            <a:ext cx="3724275" cy="3475037"/>
          </a:xfrm>
          <a:prstGeom prst="circularArrow">
            <a:avLst>
              <a:gd name="adj1" fmla="val 22366"/>
              <a:gd name="adj2" fmla="val 922944"/>
              <a:gd name="adj3" fmla="val 569907"/>
              <a:gd name="adj4" fmla="val 17510160"/>
              <a:gd name="adj5" fmla="val 1421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anchor="ctr">
            <a:prstTxWarp prst="textArchUp">
              <a:avLst>
                <a:gd name="adj" fmla="val 10160068"/>
              </a:avLst>
            </a:prstTxWarp>
            <a:normAutofit/>
          </a:bodyPr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Circular Arrow 12"/>
          <p:cNvSpPr/>
          <p:nvPr/>
        </p:nvSpPr>
        <p:spPr>
          <a:xfrm rot="14600358">
            <a:off x="2670969" y="1955006"/>
            <a:ext cx="3530600" cy="3665538"/>
          </a:xfrm>
          <a:prstGeom prst="circularArrow">
            <a:avLst>
              <a:gd name="adj1" fmla="val 22366"/>
              <a:gd name="adj2" fmla="val 1039306"/>
              <a:gd name="adj3" fmla="val 569907"/>
              <a:gd name="adj4" fmla="val 18049290"/>
              <a:gd name="adj5" fmla="val 1421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anchor="ctr">
            <a:prstTxWarp prst="textArchUp">
              <a:avLst>
                <a:gd name="adj" fmla="val 8216555"/>
              </a:avLst>
            </a:prstTxWarp>
            <a:normAutofit/>
          </a:bodyPr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Circular Arrow 14"/>
          <p:cNvSpPr/>
          <p:nvPr/>
        </p:nvSpPr>
        <p:spPr>
          <a:xfrm rot="9188476">
            <a:off x="2622550" y="2105025"/>
            <a:ext cx="3724275" cy="3473450"/>
          </a:xfrm>
          <a:prstGeom prst="circularArrow">
            <a:avLst>
              <a:gd name="adj1" fmla="val 22366"/>
              <a:gd name="adj2" fmla="val 922944"/>
              <a:gd name="adj3" fmla="val 569907"/>
              <a:gd name="adj4" fmla="val 18173362"/>
              <a:gd name="adj5" fmla="val 1421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anchor="ctr">
            <a:prstTxWarp prst="textArchUp">
              <a:avLst>
                <a:gd name="adj" fmla="val 10160068"/>
              </a:avLst>
            </a:prstTxWarp>
            <a:normAutofit/>
          </a:bodyPr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4158384">
            <a:off x="2793206" y="2007394"/>
            <a:ext cx="3529013" cy="3667125"/>
          </a:xfrm>
          <a:prstGeom prst="circularArrow">
            <a:avLst>
              <a:gd name="adj1" fmla="val 22366"/>
              <a:gd name="adj2" fmla="val 922944"/>
              <a:gd name="adj3" fmla="val 569907"/>
              <a:gd name="adj4" fmla="val 18173362"/>
              <a:gd name="adj5" fmla="val 1421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anchor="ctr">
            <a:prstTxWarp prst="textArchUp">
              <a:avLst>
                <a:gd name="adj" fmla="val 10160068"/>
              </a:avLst>
            </a:prstTxWarp>
            <a:normAutofit/>
          </a:bodyPr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04" name="TextBox 23"/>
          <p:cNvSpPr txBox="1">
            <a:spLocks noChangeArrowheads="1"/>
          </p:cNvSpPr>
          <p:nvPr/>
        </p:nvSpPr>
        <p:spPr bwMode="auto">
          <a:xfrm rot="2260593">
            <a:off x="4687888" y="2740025"/>
            <a:ext cx="1609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000" b="1">
                <a:solidFill>
                  <a:schemeClr val="bg1"/>
                </a:solidFill>
              </a:rPr>
              <a:t>1. Understand situation and desired outcomes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4105" name="TextBox 24"/>
          <p:cNvSpPr txBox="1">
            <a:spLocks noChangeArrowheads="1"/>
          </p:cNvSpPr>
          <p:nvPr/>
        </p:nvSpPr>
        <p:spPr bwMode="auto">
          <a:xfrm rot="-2477550">
            <a:off x="2795588" y="2705100"/>
            <a:ext cx="16097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4. Operate, evaluate &amp; adapt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106" name="TextBox 25"/>
          <p:cNvSpPr txBox="1">
            <a:spLocks noChangeArrowheads="1"/>
          </p:cNvSpPr>
          <p:nvPr/>
        </p:nvSpPr>
        <p:spPr bwMode="auto">
          <a:xfrm rot="2383609">
            <a:off x="2689225" y="4568825"/>
            <a:ext cx="1609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000" b="1">
                <a:solidFill>
                  <a:schemeClr val="bg1"/>
                </a:solidFill>
              </a:rPr>
              <a:t>3. Prepare for delivery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4107" name="TextBox 26"/>
          <p:cNvSpPr txBox="1">
            <a:spLocks noChangeArrowheads="1"/>
          </p:cNvSpPr>
          <p:nvPr/>
        </p:nvSpPr>
        <p:spPr bwMode="auto">
          <a:xfrm rot="-2446078">
            <a:off x="4587875" y="4543425"/>
            <a:ext cx="16097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000" b="1">
                <a:solidFill>
                  <a:schemeClr val="bg1"/>
                </a:solidFill>
              </a:rPr>
              <a:t>2. Develop and appraise options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8208" name="TextBox 53"/>
          <p:cNvSpPr txBox="1">
            <a:spLocks noChangeArrowheads="1"/>
          </p:cNvSpPr>
          <p:nvPr/>
        </p:nvSpPr>
        <p:spPr bwMode="auto">
          <a:xfrm>
            <a:off x="6300788" y="1800225"/>
            <a:ext cx="2324100" cy="57626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/>
              <a:t>Evidence Panel: </a:t>
            </a:r>
            <a:r>
              <a:rPr lang="en-GB" sz="900" dirty="0"/>
              <a:t>considers evidence required to support policy decisions &amp; agrees strategic analysis</a:t>
            </a:r>
          </a:p>
        </p:txBody>
      </p:sp>
      <p:cxnSp>
        <p:nvCxnSpPr>
          <p:cNvPr id="33" name="Shape 32"/>
          <p:cNvCxnSpPr>
            <a:stCxn id="8208" idx="1"/>
          </p:cNvCxnSpPr>
          <p:nvPr/>
        </p:nvCxnSpPr>
        <p:spPr>
          <a:xfrm rot="10800000" flipV="1">
            <a:off x="5705475" y="2089150"/>
            <a:ext cx="595313" cy="415925"/>
          </a:xfrm>
          <a:prstGeom prst="bentConnector3">
            <a:avLst>
              <a:gd name="adj1" fmla="val 1012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53"/>
          <p:cNvSpPr txBox="1">
            <a:spLocks noChangeArrowheads="1"/>
          </p:cNvSpPr>
          <p:nvPr/>
        </p:nvSpPr>
        <p:spPr bwMode="auto">
          <a:xfrm>
            <a:off x="6837363" y="3657600"/>
            <a:ext cx="1843087" cy="4460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>
                <a:hlinkClick r:id="rId2"/>
              </a:rPr>
              <a:t>Ministers</a:t>
            </a:r>
            <a:r>
              <a:rPr lang="en-GB" sz="900" b="1" dirty="0"/>
              <a:t>: </a:t>
            </a:r>
            <a:r>
              <a:rPr lang="en-GB" sz="900" dirty="0"/>
              <a:t>agree key objectives and scope of policy</a:t>
            </a:r>
          </a:p>
        </p:txBody>
      </p:sp>
      <p:cxnSp>
        <p:nvCxnSpPr>
          <p:cNvPr id="39" name="Shape 38"/>
          <p:cNvCxnSpPr>
            <a:stCxn id="43" idx="1"/>
          </p:cNvCxnSpPr>
          <p:nvPr/>
        </p:nvCxnSpPr>
        <p:spPr>
          <a:xfrm rot="10800000" flipV="1">
            <a:off x="6245225" y="3084513"/>
            <a:ext cx="436563" cy="274637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53"/>
          <p:cNvSpPr txBox="1">
            <a:spLocks noChangeArrowheads="1"/>
          </p:cNvSpPr>
          <p:nvPr/>
        </p:nvSpPr>
        <p:spPr bwMode="auto">
          <a:xfrm>
            <a:off x="6681788" y="2794000"/>
            <a:ext cx="1944687" cy="5810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/>
              <a:t>Programme Board and/or </a:t>
            </a:r>
            <a:r>
              <a:rPr lang="en-GB" sz="900" b="1" dirty="0">
                <a:hlinkClick r:id="rId3"/>
              </a:rPr>
              <a:t>Approvals Committee</a:t>
            </a:r>
            <a:r>
              <a:rPr lang="en-GB" sz="900" b="1" dirty="0"/>
              <a:t>: </a:t>
            </a:r>
            <a:r>
              <a:rPr lang="en-GB" sz="900" dirty="0"/>
              <a:t>agrees strategic business case</a:t>
            </a:r>
          </a:p>
        </p:txBody>
      </p:sp>
      <p:cxnSp>
        <p:nvCxnSpPr>
          <p:cNvPr id="46" name="Shape 38"/>
          <p:cNvCxnSpPr>
            <a:stCxn id="38" idx="1"/>
          </p:cNvCxnSpPr>
          <p:nvPr/>
        </p:nvCxnSpPr>
        <p:spPr>
          <a:xfrm rot="10800000">
            <a:off x="6276975" y="3697288"/>
            <a:ext cx="560388" cy="182562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53"/>
          <p:cNvSpPr txBox="1">
            <a:spLocks noChangeArrowheads="1"/>
          </p:cNvSpPr>
          <p:nvPr/>
        </p:nvSpPr>
        <p:spPr bwMode="auto">
          <a:xfrm>
            <a:off x="6638925" y="4735513"/>
            <a:ext cx="2054225" cy="58737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/>
              <a:t>Chief Economist/CSA: </a:t>
            </a:r>
            <a:r>
              <a:rPr lang="en-GB" sz="900" dirty="0"/>
              <a:t>signs off impact assessments for consultations &amp; policy statements</a:t>
            </a:r>
          </a:p>
        </p:txBody>
      </p:sp>
      <p:cxnSp>
        <p:nvCxnSpPr>
          <p:cNvPr id="51" name="Shape 38"/>
          <p:cNvCxnSpPr>
            <a:stCxn id="50" idx="1"/>
          </p:cNvCxnSpPr>
          <p:nvPr/>
        </p:nvCxnSpPr>
        <p:spPr>
          <a:xfrm rot="10800000" flipV="1">
            <a:off x="5689600" y="5029200"/>
            <a:ext cx="949325" cy="23653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3"/>
          <p:cNvSpPr txBox="1">
            <a:spLocks noChangeArrowheads="1"/>
          </p:cNvSpPr>
          <p:nvPr/>
        </p:nvSpPr>
        <p:spPr bwMode="auto">
          <a:xfrm>
            <a:off x="6910388" y="5581650"/>
            <a:ext cx="1816100" cy="55403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>
                <a:hlinkClick r:id="rId4"/>
              </a:rPr>
              <a:t>Interdepartmental Analysts Group </a:t>
            </a:r>
            <a:r>
              <a:rPr lang="en-GB" sz="900" b="1" dirty="0"/>
              <a:t>(IAG): </a:t>
            </a:r>
            <a:r>
              <a:rPr lang="en-GB" sz="900" dirty="0"/>
              <a:t>reviews impact assessments</a:t>
            </a:r>
          </a:p>
        </p:txBody>
      </p:sp>
      <p:cxnSp>
        <p:nvCxnSpPr>
          <p:cNvPr id="60" name="Elbow Connector 59"/>
          <p:cNvCxnSpPr>
            <a:stCxn id="50" idx="2"/>
            <a:endCxn id="58" idx="0"/>
          </p:cNvCxnSpPr>
          <p:nvPr/>
        </p:nvCxnSpPr>
        <p:spPr>
          <a:xfrm rot="16200000" flipH="1">
            <a:off x="7612857" y="5376069"/>
            <a:ext cx="258762" cy="1524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53"/>
          <p:cNvSpPr txBox="1">
            <a:spLocks noChangeArrowheads="1"/>
          </p:cNvSpPr>
          <p:nvPr/>
        </p:nvSpPr>
        <p:spPr bwMode="auto">
          <a:xfrm>
            <a:off x="5499100" y="6248400"/>
            <a:ext cx="1946275" cy="4953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/>
              <a:t>Programme Board and/or </a:t>
            </a:r>
            <a:r>
              <a:rPr lang="en-GB" sz="900" b="1" dirty="0">
                <a:hlinkClick r:id="rId3"/>
              </a:rPr>
              <a:t>Approvals Committee</a:t>
            </a:r>
            <a:r>
              <a:rPr lang="en-GB" sz="900" b="1" dirty="0"/>
              <a:t>: </a:t>
            </a:r>
            <a:r>
              <a:rPr lang="en-GB" sz="900" dirty="0"/>
              <a:t>agrees outline business case</a:t>
            </a:r>
          </a:p>
        </p:txBody>
      </p:sp>
      <p:cxnSp>
        <p:nvCxnSpPr>
          <p:cNvPr id="63" name="Shape 38"/>
          <p:cNvCxnSpPr/>
          <p:nvPr/>
        </p:nvCxnSpPr>
        <p:spPr>
          <a:xfrm rot="16200000" flipV="1">
            <a:off x="5299869" y="5414169"/>
            <a:ext cx="950912" cy="6223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53"/>
          <p:cNvSpPr txBox="1">
            <a:spLocks noChangeArrowheads="1"/>
          </p:cNvSpPr>
          <p:nvPr/>
        </p:nvSpPr>
        <p:spPr bwMode="auto">
          <a:xfrm>
            <a:off x="146050" y="5130800"/>
            <a:ext cx="2382838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/>
              <a:t>Programme Board and/or </a:t>
            </a:r>
            <a:r>
              <a:rPr lang="en-GB" sz="900" b="1" dirty="0">
                <a:hlinkClick r:id="rId3"/>
              </a:rPr>
              <a:t>Approvals Committee</a:t>
            </a:r>
            <a:r>
              <a:rPr lang="en-GB" sz="900" b="1" dirty="0"/>
              <a:t>: </a:t>
            </a:r>
            <a:r>
              <a:rPr lang="en-GB" sz="900" dirty="0"/>
              <a:t>agrees full business case and relevant procurement decisions</a:t>
            </a:r>
          </a:p>
        </p:txBody>
      </p:sp>
      <p:cxnSp>
        <p:nvCxnSpPr>
          <p:cNvPr id="67" name="Shape 38"/>
          <p:cNvCxnSpPr>
            <a:stCxn id="66" idx="3"/>
          </p:cNvCxnSpPr>
          <p:nvPr/>
        </p:nvCxnSpPr>
        <p:spPr>
          <a:xfrm flipV="1">
            <a:off x="2528888" y="4984750"/>
            <a:ext cx="461962" cy="411163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53"/>
          <p:cNvSpPr txBox="1">
            <a:spLocks noChangeArrowheads="1"/>
          </p:cNvSpPr>
          <p:nvPr/>
        </p:nvSpPr>
        <p:spPr bwMode="auto">
          <a:xfrm>
            <a:off x="407988" y="2884488"/>
            <a:ext cx="1946275" cy="47307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>
                <a:hlinkClick r:id="rId5"/>
              </a:rPr>
              <a:t>Evaluation Board</a:t>
            </a:r>
            <a:r>
              <a:rPr lang="en-GB" sz="900" b="1" dirty="0"/>
              <a:t>: </a:t>
            </a:r>
            <a:r>
              <a:rPr lang="en-GB" sz="900" dirty="0"/>
              <a:t>considers formal evaluations of policies</a:t>
            </a:r>
          </a:p>
        </p:txBody>
      </p:sp>
      <p:cxnSp>
        <p:nvCxnSpPr>
          <p:cNvPr id="71" name="Shape 38"/>
          <p:cNvCxnSpPr/>
          <p:nvPr/>
        </p:nvCxnSpPr>
        <p:spPr>
          <a:xfrm flipV="1">
            <a:off x="2354263" y="2824163"/>
            <a:ext cx="627062" cy="263525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53"/>
          <p:cNvSpPr txBox="1">
            <a:spLocks noChangeArrowheads="1"/>
          </p:cNvSpPr>
          <p:nvPr/>
        </p:nvSpPr>
        <p:spPr bwMode="auto">
          <a:xfrm>
            <a:off x="3324225" y="1500188"/>
            <a:ext cx="2081213" cy="54133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>
                <a:hlinkClick r:id="rId6"/>
              </a:rPr>
              <a:t>Ministers/Departmental Board</a:t>
            </a:r>
            <a:r>
              <a:rPr lang="en-GB" sz="900" b="1" dirty="0"/>
              <a:t>: </a:t>
            </a:r>
            <a:r>
              <a:rPr lang="en-GB" sz="900" dirty="0"/>
              <a:t>assesses</a:t>
            </a:r>
            <a:r>
              <a:rPr lang="en-GB" sz="900" b="1" dirty="0"/>
              <a:t> </a:t>
            </a:r>
            <a:r>
              <a:rPr lang="en-GB" sz="900" dirty="0"/>
              <a:t>policy need and makes resources available to scope it</a:t>
            </a:r>
          </a:p>
        </p:txBody>
      </p:sp>
      <p:cxnSp>
        <p:nvCxnSpPr>
          <p:cNvPr id="75" name="Shape 38"/>
          <p:cNvCxnSpPr>
            <a:stCxn id="74" idx="2"/>
          </p:cNvCxnSpPr>
          <p:nvPr/>
        </p:nvCxnSpPr>
        <p:spPr>
          <a:xfrm rot="16200000" flipH="1">
            <a:off x="4416425" y="1990725"/>
            <a:ext cx="158750" cy="260350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53"/>
          <p:cNvSpPr txBox="1">
            <a:spLocks noChangeArrowheads="1"/>
          </p:cNvSpPr>
          <p:nvPr/>
        </p:nvSpPr>
        <p:spPr bwMode="auto">
          <a:xfrm>
            <a:off x="3246438" y="5932488"/>
            <a:ext cx="2105025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>
                <a:hlinkClick r:id="rId2"/>
              </a:rPr>
              <a:t>Ministers </a:t>
            </a:r>
            <a:r>
              <a:rPr lang="en-GB" sz="900" b="1" dirty="0"/>
              <a:t>&amp; </a:t>
            </a:r>
            <a:r>
              <a:rPr lang="en-GB" sz="900" b="1" dirty="0">
                <a:hlinkClick r:id="rId7"/>
              </a:rPr>
              <a:t>Cabinet sub-Committees</a:t>
            </a:r>
            <a:r>
              <a:rPr lang="en-GB" sz="900" b="1" dirty="0"/>
              <a:t>*: </a:t>
            </a:r>
            <a:r>
              <a:rPr lang="en-GB" sz="900" dirty="0"/>
              <a:t>agree consultation  documents &amp; policy statements post consultation</a:t>
            </a:r>
          </a:p>
        </p:txBody>
      </p:sp>
      <p:cxnSp>
        <p:nvCxnSpPr>
          <p:cNvPr id="85" name="Shape 38"/>
          <p:cNvCxnSpPr>
            <a:stCxn id="84" idx="0"/>
            <a:endCxn id="16" idx="1"/>
          </p:cNvCxnSpPr>
          <p:nvPr/>
        </p:nvCxnSpPr>
        <p:spPr>
          <a:xfrm rot="5400000" flipH="1" flipV="1">
            <a:off x="4357688" y="5522912"/>
            <a:ext cx="350838" cy="468313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53"/>
          <p:cNvSpPr txBox="1">
            <a:spLocks noChangeArrowheads="1"/>
          </p:cNvSpPr>
          <p:nvPr/>
        </p:nvSpPr>
        <p:spPr bwMode="auto">
          <a:xfrm>
            <a:off x="203200" y="4510088"/>
            <a:ext cx="1947863" cy="4175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/>
              <a:t>Parliament: </a:t>
            </a:r>
            <a:r>
              <a:rPr lang="en-GB" sz="900" dirty="0"/>
              <a:t>passes legislation (primary or secondary)  required</a:t>
            </a:r>
          </a:p>
        </p:txBody>
      </p:sp>
      <p:cxnSp>
        <p:nvCxnSpPr>
          <p:cNvPr id="87" name="Shape 38"/>
          <p:cNvCxnSpPr/>
          <p:nvPr/>
        </p:nvCxnSpPr>
        <p:spPr>
          <a:xfrm>
            <a:off x="2155825" y="4560888"/>
            <a:ext cx="790575" cy="192087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53"/>
          <p:cNvSpPr txBox="1">
            <a:spLocks noChangeArrowheads="1"/>
          </p:cNvSpPr>
          <p:nvPr/>
        </p:nvSpPr>
        <p:spPr bwMode="auto">
          <a:xfrm>
            <a:off x="406400" y="3798888"/>
            <a:ext cx="1682750" cy="5191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/>
              <a:t>Programme Board: </a:t>
            </a:r>
            <a:r>
              <a:rPr lang="en-GB" sz="900" dirty="0"/>
              <a:t>oversees implementation &amp; agrees ‘go live’ </a:t>
            </a:r>
          </a:p>
        </p:txBody>
      </p:sp>
      <p:cxnSp>
        <p:nvCxnSpPr>
          <p:cNvPr id="99" name="Shape 38"/>
          <p:cNvCxnSpPr>
            <a:stCxn id="98" idx="3"/>
          </p:cNvCxnSpPr>
          <p:nvPr/>
        </p:nvCxnSpPr>
        <p:spPr>
          <a:xfrm>
            <a:off x="2089150" y="4057650"/>
            <a:ext cx="687388" cy="4191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53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2275" y="5862638"/>
            <a:ext cx="2741613" cy="976312"/>
          </a:xfrm>
          <a:prstGeom prst="rect">
            <a:avLst/>
          </a:prstGeom>
          <a:noFill/>
          <a:ln w="19050">
            <a:solidFill>
              <a:schemeClr val="bg1">
                <a:lumMod val="85000"/>
              </a:schemeClr>
            </a:solidFill>
            <a:prstDash val="dash"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b="1" dirty="0">
                <a:hlinkClick r:id="rId7"/>
              </a:rPr>
              <a:t>Cabinet sub-Committees </a:t>
            </a:r>
            <a:r>
              <a:rPr lang="en-GB" sz="900" b="1" dirty="0"/>
              <a:t>include: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900" b="1" dirty="0"/>
              <a:t> </a:t>
            </a:r>
            <a:r>
              <a:rPr lang="en-GB" sz="900" dirty="0"/>
              <a:t>Economic Affairs Committee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900" dirty="0"/>
              <a:t> </a:t>
            </a:r>
            <a:r>
              <a:rPr lang="en-GB" sz="900" dirty="0">
                <a:hlinkClick r:id="rId8"/>
              </a:rPr>
              <a:t>Reducing Regulation sub-Committee</a:t>
            </a:r>
            <a:endParaRPr lang="en-GB" sz="900" dirty="0"/>
          </a:p>
          <a:p>
            <a:pPr>
              <a:buFont typeface="Arial" pitchFamily="34" charset="0"/>
              <a:buChar char="•"/>
              <a:defRPr/>
            </a:pPr>
            <a:r>
              <a:rPr lang="en-GB" sz="900" dirty="0"/>
              <a:t> European Affairs Committee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900" dirty="0"/>
              <a:t> National Security Council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900" dirty="0"/>
              <a:t> </a:t>
            </a:r>
            <a:r>
              <a:rPr lang="en-GB" sz="900" dirty="0">
                <a:hlinkClick r:id="rId9"/>
              </a:rPr>
              <a:t>Regulatory Policy Committee </a:t>
            </a:r>
            <a:r>
              <a:rPr lang="en-GB" sz="900" dirty="0"/>
              <a:t>[independent]</a:t>
            </a:r>
          </a:p>
        </p:txBody>
      </p:sp>
      <p:sp>
        <p:nvSpPr>
          <p:cNvPr id="49" name="TextBox 53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8425" y="1508125"/>
            <a:ext cx="2801938" cy="901700"/>
          </a:xfrm>
          <a:prstGeom prst="rect">
            <a:avLst/>
          </a:prstGeom>
          <a:noFill/>
          <a:ln w="19050">
            <a:solidFill>
              <a:schemeClr val="bg1">
                <a:lumMod val="85000"/>
              </a:schemeClr>
            </a:solidFill>
            <a:prstDash val="dash"/>
            <a:miter lim="800000"/>
            <a:headEnd/>
            <a:tailEnd/>
          </a:ln>
        </p:spPr>
        <p:txBody>
          <a:bodyPr lIns="72000" rIns="72000" anchor="ctr"/>
          <a:lstStyle/>
          <a:p>
            <a:pPr>
              <a:defRPr/>
            </a:pPr>
            <a:r>
              <a:rPr lang="en-GB" sz="900" i="1" dirty="0"/>
              <a:t>Note: policy making is rarely as straight forward as a simple stage by stage approach. Policy stages may need to be iterated or repeated if it is evident that the policy isn’t right. For definitive guidance, see:</a:t>
            </a:r>
          </a:p>
          <a:p>
            <a:pPr>
              <a:defRPr/>
            </a:pPr>
            <a:r>
              <a:rPr lang="en-GB" sz="900" i="1" dirty="0">
                <a:hlinkClick r:id="rId10"/>
              </a:rPr>
              <a:t>Cabinet Office Policy Hub</a:t>
            </a:r>
            <a:endParaRPr lang="en-GB" sz="900" i="1" dirty="0"/>
          </a:p>
          <a:p>
            <a:pPr>
              <a:defRPr/>
            </a:pPr>
            <a:r>
              <a:rPr lang="en-GB" sz="900" i="1" dirty="0">
                <a:hlinkClick r:id="rId11"/>
              </a:rPr>
              <a:t>DEFRA Policy Making Cycle</a:t>
            </a:r>
            <a:endParaRPr lang="en-GB" sz="900" i="1" dirty="0"/>
          </a:p>
        </p:txBody>
      </p:sp>
      <p:sp>
        <p:nvSpPr>
          <p:cNvPr id="47" name="TextBox 53"/>
          <p:cNvSpPr txBox="1">
            <a:spLocks noChangeArrowheads="1"/>
          </p:cNvSpPr>
          <p:nvPr/>
        </p:nvSpPr>
        <p:spPr bwMode="auto">
          <a:xfrm>
            <a:off x="3860800" y="3551238"/>
            <a:ext cx="1320800" cy="4302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</p:spPr>
        <p:txBody>
          <a:bodyPr lIns="36000" rIns="36000" anchor="ctr"/>
          <a:lstStyle/>
          <a:p>
            <a:pPr>
              <a:defRPr/>
            </a:pPr>
            <a:r>
              <a:rPr lang="en-GB" sz="900" b="1" dirty="0">
                <a:hlinkClick r:id="rId12"/>
              </a:rPr>
              <a:t>Key Stakeholders</a:t>
            </a:r>
            <a:r>
              <a:rPr lang="en-GB" sz="900" b="1" dirty="0"/>
              <a:t>: </a:t>
            </a:r>
            <a:r>
              <a:rPr lang="en-GB" sz="900" dirty="0"/>
              <a:t>to be involved throughout policy cycle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175250" y="3781425"/>
            <a:ext cx="24765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V="1">
            <a:off x="4408488" y="3449638"/>
            <a:ext cx="187325" cy="317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 flipV="1">
            <a:off x="3657600" y="3783013"/>
            <a:ext cx="200025" cy="317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16200000" flipV="1">
            <a:off x="4403725" y="4064001"/>
            <a:ext cx="185737" cy="4762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2354263" y="3178175"/>
            <a:ext cx="334962" cy="114458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3895"/>
            <a:ext cx="5400675" cy="504825"/>
          </a:xfrm>
        </p:spPr>
        <p:txBody>
          <a:bodyPr/>
          <a:lstStyle/>
          <a:p>
            <a:r>
              <a:rPr lang="en-GB" sz="2800" dirty="0" smtClean="0"/>
              <a:t>GSR in government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60555" t="57350" r="7180" b="6426"/>
          <a:stretch>
            <a:fillRect/>
          </a:stretch>
        </p:blipFill>
        <p:spPr bwMode="auto">
          <a:xfrm>
            <a:off x="0" y="2060848"/>
            <a:ext cx="9144000" cy="485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763688" y="1484784"/>
            <a:ext cx="5688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/>
              <a:t>www.civilservice.gov.uk/networks/gsr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5400675" cy="504825"/>
          </a:xfrm>
        </p:spPr>
        <p:txBody>
          <a:bodyPr/>
          <a:lstStyle/>
          <a:p>
            <a:r>
              <a:rPr lang="en-GB" sz="2800" dirty="0" smtClean="0"/>
              <a:t>What do we do?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Identifying social research in policy questions</a:t>
            </a:r>
          </a:p>
          <a:p>
            <a:r>
              <a:rPr lang="en-GB" sz="2200" dirty="0" smtClean="0"/>
              <a:t>Shaping and designing research studies</a:t>
            </a:r>
          </a:p>
          <a:p>
            <a:r>
              <a:rPr lang="en-GB" sz="2200" dirty="0" smtClean="0"/>
              <a:t>Commissioning research with external providers</a:t>
            </a:r>
          </a:p>
          <a:p>
            <a:r>
              <a:rPr lang="en-GB" sz="2200" dirty="0" smtClean="0"/>
              <a:t>Reviewing research and assessing its quality and relevance</a:t>
            </a:r>
          </a:p>
          <a:p>
            <a:r>
              <a:rPr lang="en-GB" sz="2200" dirty="0" smtClean="0"/>
              <a:t>Summarising and interpreting research for policy officials and ministers</a:t>
            </a:r>
          </a:p>
          <a:p>
            <a:r>
              <a:rPr lang="en-GB" sz="2200" dirty="0" smtClean="0"/>
              <a:t>Working with internal economists, statisticians, engineers, operational researchers</a:t>
            </a:r>
          </a:p>
          <a:p>
            <a:r>
              <a:rPr lang="en-GB" sz="2200" dirty="0" smtClean="0"/>
              <a:t>Working with external research community 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5400675" cy="504825"/>
          </a:xfrm>
        </p:spPr>
        <p:txBody>
          <a:bodyPr/>
          <a:lstStyle/>
          <a:p>
            <a:r>
              <a:rPr lang="en-GB" sz="2800" dirty="0" smtClean="0"/>
              <a:t>My job</a:t>
            </a:r>
            <a:endParaRPr lang="en-GB" sz="2800" dirty="0"/>
          </a:p>
        </p:txBody>
      </p:sp>
      <p:pic>
        <p:nvPicPr>
          <p:cNvPr id="2050" name="Picture 2" descr="http://www.j4goalposts.co.uk/wp-content/uploads/2012/04/openDo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708920"/>
            <a:ext cx="2857500" cy="3333750"/>
          </a:xfrm>
          <a:prstGeom prst="rect">
            <a:avLst/>
          </a:prstGeom>
          <a:noFill/>
        </p:spPr>
      </p:pic>
      <p:pic>
        <p:nvPicPr>
          <p:cNvPr id="2052" name="Picture 4" descr="http://www.maps-of-britain.co.uk/images/britain-politcal-ma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72816"/>
            <a:ext cx="2933700" cy="4581525"/>
          </a:xfrm>
          <a:prstGeom prst="rect">
            <a:avLst/>
          </a:prstGeom>
          <a:noFill/>
        </p:spPr>
      </p:pic>
      <p:pic>
        <p:nvPicPr>
          <p:cNvPr id="2054" name="Picture 6" descr="http://www.e2bpulse.com/Images/content/1418/5230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924944"/>
            <a:ext cx="2457450" cy="2114550"/>
          </a:xfrm>
          <a:prstGeom prst="rect">
            <a:avLst/>
          </a:prstGeom>
          <a:noFill/>
        </p:spPr>
      </p:pic>
      <p:sp>
        <p:nvSpPr>
          <p:cNvPr id="7" name="Striped Right Arrow 6"/>
          <p:cNvSpPr/>
          <p:nvPr/>
        </p:nvSpPr>
        <p:spPr>
          <a:xfrm>
            <a:off x="1763688" y="3356992"/>
            <a:ext cx="4824536" cy="201622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139952" y="1484784"/>
            <a:ext cx="46839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hlinkClick r:id="rId5"/>
              </a:rPr>
              <a:t>adam.cooper@decc.gsi.gov.uk</a:t>
            </a:r>
            <a:endParaRPr lang="en-GB" sz="2400" b="1" dirty="0" smtClean="0"/>
          </a:p>
          <a:p>
            <a:pPr algn="r"/>
            <a:r>
              <a:rPr lang="en-GB" sz="2400" b="1" dirty="0" smtClean="0"/>
              <a:t>0300 068 5268</a:t>
            </a:r>
            <a:endParaRPr lang="en-GB" sz="2400" b="1" dirty="0"/>
          </a:p>
        </p:txBody>
      </p:sp>
      <p:sp>
        <p:nvSpPr>
          <p:cNvPr id="9" name="Striped Right Arrow 8"/>
          <p:cNvSpPr/>
          <p:nvPr/>
        </p:nvSpPr>
        <p:spPr>
          <a:xfrm flipH="1">
            <a:off x="1763688" y="3356992"/>
            <a:ext cx="4824536" cy="201622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9" grpId="1" animBg="1"/>
    </p:bldLst>
  </p:timing>
</p:sld>
</file>

<file path=ppt/theme/theme1.xml><?xml version="1.0" encoding="utf-8"?>
<a:theme xmlns:a="http://schemas.openxmlformats.org/drawingml/2006/main" name="DECC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DECC theme</Template>
  <TotalTime>217</TotalTime>
  <Words>786</Words>
  <Application>Microsoft Office PowerPoint</Application>
  <PresentationFormat>On-screen Show (4:3)</PresentationFormat>
  <Paragraphs>196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DECC theme</vt:lpstr>
      <vt:lpstr>Social science and Policy</vt:lpstr>
      <vt:lpstr>Agenda</vt:lpstr>
      <vt:lpstr>What I’ll cover</vt:lpstr>
      <vt:lpstr>DECC’s policy portfolio </vt:lpstr>
      <vt:lpstr>In this Parliament, DECC’s work is arranged around 35 programmes, with 10 of these as top priorities</vt:lpstr>
      <vt:lpstr>The Policy Delivery Cycle  “Which Stage am I at?”</vt:lpstr>
      <vt:lpstr>GSR in government</vt:lpstr>
      <vt:lpstr>What do we do?</vt:lpstr>
      <vt:lpstr>My job</vt:lpstr>
    </vt:vector>
  </TitlesOfParts>
  <Company>DECC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Science and modelling</dc:title>
  <dc:creator>adcooper</dc:creator>
  <cp:lastModifiedBy>user</cp:lastModifiedBy>
  <cp:revision>27</cp:revision>
  <dcterms:created xsi:type="dcterms:W3CDTF">2012-10-08T08:21:07Z</dcterms:created>
  <dcterms:modified xsi:type="dcterms:W3CDTF">2012-12-11T15:48:54Z</dcterms:modified>
</cp:coreProperties>
</file>